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7B3DD2-E87E-44AB-9104-3DEC0409884E}" v="260" dt="2024-12-14T19:50:42.3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63" d="100"/>
          <a:sy n="163" d="100"/>
        </p:scale>
        <p:origin x="12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27EF18-0C26-505C-74CE-BB7AD0370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7E198B8-8C04-94C7-E288-155445FE96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7EBF79D-A78A-4F9A-1058-F56D06493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7803-3B28-47E9-BCF2-344CC332A728}" type="datetimeFigureOut">
              <a:rPr lang="da-DK" smtClean="0"/>
              <a:t>14-12-2024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42EB24E-BA5C-C4F3-7CD0-6C235C8C9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D6CEF2B-04A7-2D1C-F2A9-6D521F549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B9A9B-EF1B-4D48-B9B9-891453B4E14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0268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D6BB83-92B1-86E6-E676-C718C687E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91914319-5EBE-1915-F898-0974932C0F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8EDAA59-74C4-D87A-35C9-E10CADA50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7803-3B28-47E9-BCF2-344CC332A728}" type="datetimeFigureOut">
              <a:rPr lang="da-DK" smtClean="0"/>
              <a:t>14-12-2024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B61ABA4-371A-C7D8-C081-0BFCD3F61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E6C8E9E-196A-9867-0F36-3E3C7019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B9A9B-EF1B-4D48-B9B9-891453B4E14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1224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F0225ECE-A10E-2D3D-5256-EB48C882E5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98074D8-16CB-3DEE-CBDD-567E0EDB9F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ED09CA9-4541-30A6-E31C-666B504A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7803-3B28-47E9-BCF2-344CC332A728}" type="datetimeFigureOut">
              <a:rPr lang="da-DK" smtClean="0"/>
              <a:t>14-12-2024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7635D65-5E77-C907-9646-2311FF74E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DBAAD62-6BA2-06A7-8B6C-5A217FA12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B9A9B-EF1B-4D48-B9B9-891453B4E14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1558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DDA746-87E1-6725-612F-85A723027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5EE629E-97DA-941B-7F82-06F6039A1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E2ECFFF-40EC-D86E-F46A-2D092842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7803-3B28-47E9-BCF2-344CC332A728}" type="datetimeFigureOut">
              <a:rPr lang="da-DK" smtClean="0"/>
              <a:t>14-12-2024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DD86917-B355-864E-ACCC-5DA680034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43D5681-3B3C-8CDB-E873-226E85818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B9A9B-EF1B-4D48-B9B9-891453B4E14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4937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77C4DB-C96C-5E2D-89DA-F081C2561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313C124-83FD-6C2B-2760-FE8B225A2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815F25A-667F-E457-51C5-C3F846ED4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7803-3B28-47E9-BCF2-344CC332A728}" type="datetimeFigureOut">
              <a:rPr lang="da-DK" smtClean="0"/>
              <a:t>14-12-2024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43DD903-5901-EB24-F943-15D73DFFB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5BC489D-5056-5B57-04FD-C7D79E422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B9A9B-EF1B-4D48-B9B9-891453B4E14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81799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D7F16C-2554-EE55-D1EC-BE4219F6A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0DBBF50-4D28-97A8-5D2D-56EB3F9FAC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7CDAA42-5282-4806-BA5F-117FBBB05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EA607BF-E8A0-41B0-DF7A-B231BF01C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7803-3B28-47E9-BCF2-344CC332A728}" type="datetimeFigureOut">
              <a:rPr lang="da-DK" smtClean="0"/>
              <a:t>14-12-2024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6BD06FF-2F05-DFB7-D8D9-A8C0D6A81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E58F405-2C68-2CFF-3DEE-6079DA9FF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B9A9B-EF1B-4D48-B9B9-891453B4E14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840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55D957-F615-E164-41E7-DFACCBDCF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0E96F0B-8763-C252-0596-79D86B3E75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2DD0D37-C5E6-46A5-467A-E20F3B576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23C5ECE-18AE-029D-8333-7AA1E9294C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81C88F1D-4BF4-656C-1EE6-B5D9C10BC2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6770A0D0-0262-DE97-0003-5113728E9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7803-3B28-47E9-BCF2-344CC332A728}" type="datetimeFigureOut">
              <a:rPr lang="da-DK" smtClean="0"/>
              <a:t>14-12-2024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259844E7-F62C-921F-3DD9-7C15A2292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15A6D7AF-03C6-C858-DECE-D4368C2E8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B9A9B-EF1B-4D48-B9B9-891453B4E14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6917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8AD1F4-A89C-E4EF-8870-A5B7690EC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3A6B321-1046-56E8-981C-4DC15A6B9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7803-3B28-47E9-BCF2-344CC332A728}" type="datetimeFigureOut">
              <a:rPr lang="da-DK" smtClean="0"/>
              <a:t>14-12-2024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AAD2115-43C6-EA61-2013-AC9A581EA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8C87574-F661-D1B0-99BB-B01874EC5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B9A9B-EF1B-4D48-B9B9-891453B4E14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91508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C353E70-72C8-D287-38DA-925DE10E4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7803-3B28-47E9-BCF2-344CC332A728}" type="datetimeFigureOut">
              <a:rPr lang="da-DK" smtClean="0"/>
              <a:t>14-12-2024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9F25DEB-9E0B-2377-0448-851DE4599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7BC370A-4434-A772-4CD9-32AA48F98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B9A9B-EF1B-4D48-B9B9-891453B4E14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3984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D53D85-0F8C-F827-CB2C-D98232D78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4271428-2CFD-E57E-BBF9-EF2073173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74177AA-E528-2F71-1A95-CFDEBF688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DE346B5-6006-5BE3-23F5-CCAED0595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7803-3B28-47E9-BCF2-344CC332A728}" type="datetimeFigureOut">
              <a:rPr lang="da-DK" smtClean="0"/>
              <a:t>14-12-2024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4902AEB-DA0E-EC06-A858-3B414C58F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52F6130-3F52-7979-9BF4-127DAD8E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B9A9B-EF1B-4D48-B9B9-891453B4E14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614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7B78F6-809B-C8A1-AB94-8D02C2A9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9CE0F832-69E8-9275-7EF9-9D59139F5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000358F-5D68-059A-6D63-E989CA8530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6489429-55E3-30E0-8D47-D88CCC68E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7803-3B28-47E9-BCF2-344CC332A728}" type="datetimeFigureOut">
              <a:rPr lang="da-DK" smtClean="0"/>
              <a:t>14-12-2024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6C42712-A85F-BC23-74CC-EEEDFFDE8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C9E7D0E-02D9-B2E1-2977-20B051952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B9A9B-EF1B-4D48-B9B9-891453B4E14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3941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39E2FD80-96C5-74A4-C1FD-A99E2460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7ECF031-F753-49CD-206F-5B5E7BB7C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1BF8F30-9976-CAE4-EF62-F92A07CDC6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77803-3B28-47E9-BCF2-344CC332A728}" type="datetimeFigureOut">
              <a:rPr lang="da-DK" smtClean="0"/>
              <a:t>14-12-2024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15FA69C-588B-4509-45C7-B30DE4385B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2F06542-C953-6B13-7545-35A6D27B3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B9A9B-EF1B-4D48-B9B9-891453B4E14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8851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ireen Abu Akleh’s Funeral">
            <a:extLst>
              <a:ext uri="{FF2B5EF4-FFF2-40B4-BE49-F238E27FC236}">
                <a16:creationId xmlns:a16="http://schemas.microsoft.com/office/drawing/2014/main" id="{2518BAAE-4C89-3102-67C9-8D1F82781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403"/>
          <a:stretch/>
        </p:blipFill>
        <p:spPr bwMode="auto">
          <a:xfrm>
            <a:off x="0" y="0"/>
            <a:ext cx="12192000" cy="687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4B8CA79F-EAB3-0DB7-B83A-56301B5D96BA}"/>
              </a:ext>
            </a:extLst>
          </p:cNvPr>
          <p:cNvSpPr/>
          <p:nvPr/>
        </p:nvSpPr>
        <p:spPr>
          <a:xfrm>
            <a:off x="0" y="6027576"/>
            <a:ext cx="12191999" cy="84843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06383CD7-4C95-8EB1-D51D-9200460E6DBC}"/>
              </a:ext>
            </a:extLst>
          </p:cNvPr>
          <p:cNvSpPr txBox="1"/>
          <p:nvPr/>
        </p:nvSpPr>
        <p:spPr>
          <a:xfrm>
            <a:off x="8418728" y="6099321"/>
            <a:ext cx="377327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3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/>
                <a:cs typeface="Aharoni"/>
              </a:rPr>
              <a:t>SAMFUNDSFAG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6A428C7-90D3-75B2-6C43-42B6E438D126}"/>
              </a:ext>
            </a:extLst>
          </p:cNvPr>
          <p:cNvSpPr txBox="1"/>
          <p:nvPr/>
        </p:nvSpPr>
        <p:spPr>
          <a:xfrm>
            <a:off x="289419" y="6128628"/>
            <a:ext cx="509211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UGENS AKTUELLE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584CA131-56AA-9C7F-C5B2-1805D1772DC8}"/>
              </a:ext>
            </a:extLst>
          </p:cNvPr>
          <p:cNvSpPr/>
          <p:nvPr/>
        </p:nvSpPr>
        <p:spPr>
          <a:xfrm>
            <a:off x="0" y="5771545"/>
            <a:ext cx="12192000" cy="3065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a-DK" dirty="0">
                <a:solidFill>
                  <a:schemeClr val="accent6">
                    <a:lumMod val="75000"/>
                  </a:schemeClr>
                </a:solidFill>
                <a:latin typeface="Gill Sans Nova" panose="020B0602020104020203" pitchFamily="34" charset="0"/>
                <a:cs typeface="Aharoni" panose="02010803020104030203" pitchFamily="2" charset="-79"/>
              </a:rPr>
              <a:t>KILDE: World Press Photos –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Nova" panose="020B0602020104020203" pitchFamily="34" charset="0"/>
                <a:cs typeface="Aharoni" panose="02010803020104030203" pitchFamily="2" charset="-79"/>
              </a:rPr>
              <a:t>Shireen Abu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Gill Sans Nova" panose="020B0602020104020203" pitchFamily="34" charset="0"/>
                <a:cs typeface="Aharoni" panose="02010803020104030203" pitchFamily="2" charset="-79"/>
              </a:rPr>
              <a:t>Akleh’s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Nova" panose="020B0602020104020203" pitchFamily="34" charset="0"/>
                <a:cs typeface="Aharoni" panose="02010803020104030203" pitchFamily="2" charset="-79"/>
              </a:rPr>
              <a:t> Funeral</a:t>
            </a:r>
            <a:endParaRPr lang="da-DK" dirty="0">
              <a:solidFill>
                <a:schemeClr val="accent6">
                  <a:lumMod val="75000"/>
                </a:schemeClr>
              </a:solidFill>
              <a:latin typeface="Gill Sans Nova" panose="020B0602020104020203" pitchFamily="34" charset="0"/>
              <a:cs typeface="Aharoni" panose="02010803020104030203" pitchFamily="2" charset="-79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D3690F22-9C1A-5B94-1FA1-F57F85187534}"/>
              </a:ext>
            </a:extLst>
          </p:cNvPr>
          <p:cNvSpPr txBox="1"/>
          <p:nvPr/>
        </p:nvSpPr>
        <p:spPr>
          <a:xfrm>
            <a:off x="2939143" y="1982450"/>
            <a:ext cx="63137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UGENS AKTUELLE</a:t>
            </a:r>
          </a:p>
          <a:p>
            <a:pPr algn="ctr"/>
            <a:r>
              <a:rPr lang="da-DK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OPGAVEBESKRIVELSEN</a:t>
            </a:r>
          </a:p>
        </p:txBody>
      </p:sp>
    </p:spTree>
    <p:extLst>
      <p:ext uri="{BB962C8B-B14F-4D97-AF65-F5344CB8AC3E}">
        <p14:creationId xmlns:p14="http://schemas.microsoft.com/office/powerpoint/2010/main" val="3400431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reworks explode overhead as fans raise the flag of Argentina next to the Obelisco de Buenos Aires, a national historical monument located in the Argentinian capital&amp;rsquo;s main square.&amp;nbsp;">
            <a:extLst>
              <a:ext uri="{FF2B5EF4-FFF2-40B4-BE49-F238E27FC236}">
                <a16:creationId xmlns:a16="http://schemas.microsoft.com/office/drawing/2014/main" id="{7D1265E7-4515-6CFB-9E3F-1F15D3006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-1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4B8CA79F-EAB3-0DB7-B83A-56301B5D96BA}"/>
              </a:ext>
            </a:extLst>
          </p:cNvPr>
          <p:cNvSpPr/>
          <p:nvPr/>
        </p:nvSpPr>
        <p:spPr>
          <a:xfrm>
            <a:off x="0" y="6027576"/>
            <a:ext cx="12191999" cy="84843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6A428C7-90D3-75B2-6C43-42B6E438D126}"/>
              </a:ext>
            </a:extLst>
          </p:cNvPr>
          <p:cNvSpPr txBox="1"/>
          <p:nvPr/>
        </p:nvSpPr>
        <p:spPr>
          <a:xfrm>
            <a:off x="289419" y="6128628"/>
            <a:ext cx="509211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UGENS AKTUELLE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584CA131-56AA-9C7F-C5B2-1805D1772DC8}"/>
              </a:ext>
            </a:extLst>
          </p:cNvPr>
          <p:cNvSpPr/>
          <p:nvPr/>
        </p:nvSpPr>
        <p:spPr>
          <a:xfrm>
            <a:off x="0" y="5771545"/>
            <a:ext cx="12192000" cy="3065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KILDE: World Press Photos – World Champions</a:t>
            </a:r>
            <a:endParaRPr lang="da-DK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D3690F22-9C1A-5B94-1FA1-F57F85187534}"/>
              </a:ext>
            </a:extLst>
          </p:cNvPr>
          <p:cNvSpPr txBox="1"/>
          <p:nvPr/>
        </p:nvSpPr>
        <p:spPr>
          <a:xfrm>
            <a:off x="289419" y="256286"/>
            <a:ext cx="631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VURDERINGEN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A7408D26-98B7-96B8-3FAB-220822513664}"/>
              </a:ext>
            </a:extLst>
          </p:cNvPr>
          <p:cNvSpPr txBox="1"/>
          <p:nvPr/>
        </p:nvSpPr>
        <p:spPr>
          <a:xfrm>
            <a:off x="289419" y="1097092"/>
            <a:ext cx="3914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Du bliver vurderet på…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B60D80F5-CF20-943D-483F-E21EE553B676}"/>
              </a:ext>
            </a:extLst>
          </p:cNvPr>
          <p:cNvSpPr/>
          <p:nvPr/>
        </p:nvSpPr>
        <p:spPr>
          <a:xfrm>
            <a:off x="435697" y="1712616"/>
            <a:ext cx="7870104" cy="3975887"/>
          </a:xfrm>
          <a:prstGeom prst="rect">
            <a:avLst/>
          </a:prstGeom>
          <a:solidFill>
            <a:schemeClr val="dk1">
              <a:alpha val="3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a-DK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165DAC92-610E-85B6-A44C-D665571BA6EA}"/>
              </a:ext>
            </a:extLst>
          </p:cNvPr>
          <p:cNvSpPr txBox="1"/>
          <p:nvPr/>
        </p:nvSpPr>
        <p:spPr>
          <a:xfrm>
            <a:off x="483321" y="1712616"/>
            <a:ext cx="782248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Følgende tæller med I bedømmelsen af din fremlæggelse:</a:t>
            </a:r>
          </a:p>
          <a:p>
            <a:endParaRPr lang="da-DK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Din præsentationsteknik. </a:t>
            </a:r>
            <a:r>
              <a:rPr lang="da-DK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Taler du tydelig, med flow og uden for meget støtte til papir eller skærm?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Din grundighed og research. </a:t>
            </a:r>
            <a:r>
              <a:rPr lang="da-DK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Har du lavet et godt undersøgelsesdesign og har du sat </a:t>
            </a:r>
            <a:r>
              <a:rPr lang="da-DK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dig godt ind I stoffet?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Din æstetik. </a:t>
            </a:r>
            <a:r>
              <a:rPr lang="da-DK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Har du gjort det flot og tydeligt for de andre, hvad der foregår? Har du brugt relevante billeder, grafer, modeller osv.?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Din formidling. </a:t>
            </a:r>
            <a:r>
              <a:rPr lang="da-DK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Har du forsøgt at g</a:t>
            </a:r>
            <a:r>
              <a:rPr lang="da-DK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øre nyheden forståelig for de andre? Kan du forklare det til en 5-årig?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Din analyse. </a:t>
            </a:r>
            <a:r>
              <a:rPr lang="da-DK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Har du gjort dig nogle gode “</a:t>
            </a:r>
            <a:r>
              <a:rPr lang="da-DK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undringer</a:t>
            </a:r>
            <a:r>
              <a:rPr lang="da-DK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”? Har du forsøgt at sætte det ind I samfundsfaglig kontekst?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Dine kilder. </a:t>
            </a:r>
            <a:r>
              <a:rPr lang="da-DK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Har du brugt nogle gode og relevante kilde?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  <a:cs typeface="Aharoni" panose="02010803020104030203" pitchFamily="2" charset="-79"/>
            </a:endParaRP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06712905-76B6-AF11-DB86-F0BE41236D1D}"/>
              </a:ext>
            </a:extLst>
          </p:cNvPr>
          <p:cNvSpPr txBox="1"/>
          <p:nvPr/>
        </p:nvSpPr>
        <p:spPr>
          <a:xfrm>
            <a:off x="8418728" y="6099321"/>
            <a:ext cx="377327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3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/>
                <a:cs typeface="Aharoni"/>
              </a:rPr>
              <a:t>SAMFUNDSFAG</a:t>
            </a:r>
          </a:p>
        </p:txBody>
      </p:sp>
    </p:spTree>
    <p:extLst>
      <p:ext uri="{BB962C8B-B14F-4D97-AF65-F5344CB8AC3E}">
        <p14:creationId xmlns:p14="http://schemas.microsoft.com/office/powerpoint/2010/main" val="2475878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ireen Abu Akleh’s Funeral">
            <a:extLst>
              <a:ext uri="{FF2B5EF4-FFF2-40B4-BE49-F238E27FC236}">
                <a16:creationId xmlns:a16="http://schemas.microsoft.com/office/drawing/2014/main" id="{2518BAAE-4C89-3102-67C9-8D1F82781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403"/>
          <a:stretch/>
        </p:blipFill>
        <p:spPr bwMode="auto">
          <a:xfrm>
            <a:off x="0" y="0"/>
            <a:ext cx="12192000" cy="687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4B8CA79F-EAB3-0DB7-B83A-56301B5D96BA}"/>
              </a:ext>
            </a:extLst>
          </p:cNvPr>
          <p:cNvSpPr/>
          <p:nvPr/>
        </p:nvSpPr>
        <p:spPr>
          <a:xfrm>
            <a:off x="0" y="6027576"/>
            <a:ext cx="12191999" cy="84843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6A428C7-90D3-75B2-6C43-42B6E438D126}"/>
              </a:ext>
            </a:extLst>
          </p:cNvPr>
          <p:cNvSpPr txBox="1"/>
          <p:nvPr/>
        </p:nvSpPr>
        <p:spPr>
          <a:xfrm>
            <a:off x="289419" y="6128628"/>
            <a:ext cx="509211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UGENS AKTUELLE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584CA131-56AA-9C7F-C5B2-1805D1772DC8}"/>
              </a:ext>
            </a:extLst>
          </p:cNvPr>
          <p:cNvSpPr/>
          <p:nvPr/>
        </p:nvSpPr>
        <p:spPr>
          <a:xfrm>
            <a:off x="0" y="5771545"/>
            <a:ext cx="12192000" cy="3065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a-DK" dirty="0">
                <a:solidFill>
                  <a:schemeClr val="accent6">
                    <a:lumMod val="75000"/>
                  </a:schemeClr>
                </a:solidFill>
                <a:latin typeface="Gill Sans Nova" panose="020B0602020104020203" pitchFamily="34" charset="0"/>
                <a:cs typeface="Aharoni" panose="02010803020104030203" pitchFamily="2" charset="-79"/>
              </a:rPr>
              <a:t>KILDE: World Press Photos –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Nova" panose="020B0602020104020203" pitchFamily="34" charset="0"/>
                <a:cs typeface="Aharoni" panose="02010803020104030203" pitchFamily="2" charset="-79"/>
              </a:rPr>
              <a:t>Shireen Abu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Gill Sans Nova" panose="020B0602020104020203" pitchFamily="34" charset="0"/>
                <a:cs typeface="Aharoni" panose="02010803020104030203" pitchFamily="2" charset="-79"/>
              </a:rPr>
              <a:t>Akleh’s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Nova" panose="020B0602020104020203" pitchFamily="34" charset="0"/>
                <a:cs typeface="Aharoni" panose="02010803020104030203" pitchFamily="2" charset="-79"/>
              </a:rPr>
              <a:t> Funeral</a:t>
            </a:r>
            <a:endParaRPr lang="da-DK" dirty="0">
              <a:solidFill>
                <a:schemeClr val="accent6">
                  <a:lumMod val="75000"/>
                </a:schemeClr>
              </a:solidFill>
              <a:latin typeface="Gill Sans Nova" panose="020B0602020104020203" pitchFamily="34" charset="0"/>
              <a:cs typeface="Aharoni" panose="02010803020104030203" pitchFamily="2" charset="-79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8C313753-D23A-762B-177C-19D387FDF7EC}"/>
              </a:ext>
            </a:extLst>
          </p:cNvPr>
          <p:cNvSpPr/>
          <p:nvPr/>
        </p:nvSpPr>
        <p:spPr>
          <a:xfrm>
            <a:off x="3056654" y="1816005"/>
            <a:ext cx="6198614" cy="275431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D3690F22-9C1A-5B94-1FA1-F57F85187534}"/>
              </a:ext>
            </a:extLst>
          </p:cNvPr>
          <p:cNvSpPr txBox="1"/>
          <p:nvPr/>
        </p:nvSpPr>
        <p:spPr>
          <a:xfrm>
            <a:off x="2939142" y="2427783"/>
            <a:ext cx="6313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GOD FORNØJELSE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813AB5B9-0E07-8F80-2DAA-60BCD1D41F32}"/>
              </a:ext>
            </a:extLst>
          </p:cNvPr>
          <p:cNvSpPr txBox="1"/>
          <p:nvPr/>
        </p:nvSpPr>
        <p:spPr>
          <a:xfrm>
            <a:off x="8418728" y="6099321"/>
            <a:ext cx="377327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3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/>
                <a:cs typeface="Aharoni"/>
              </a:rPr>
              <a:t>SAMFUNDSFAG</a:t>
            </a:r>
          </a:p>
        </p:txBody>
      </p:sp>
      <p:pic>
        <p:nvPicPr>
          <p:cNvPr id="11" name="Billede 10" descr="icon - /uploads/s/n/4/w/n4wpcobx2l0r/img/full_0AtwsXem.png">
            <a:extLst>
              <a:ext uri="{FF2B5EF4-FFF2-40B4-BE49-F238E27FC236}">
                <a16:creationId xmlns:a16="http://schemas.microsoft.com/office/drawing/2014/main" id="{1E8E45E7-D3C9-5913-AEA2-AB9E41954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354" y="3589460"/>
            <a:ext cx="609600" cy="704850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CD8A1A27-449C-7960-FC65-063E751F78C5}"/>
              </a:ext>
            </a:extLst>
          </p:cNvPr>
          <p:cNvSpPr txBox="1"/>
          <p:nvPr/>
        </p:nvSpPr>
        <p:spPr>
          <a:xfrm>
            <a:off x="4705624" y="3617565"/>
            <a:ext cx="391455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z="3600" dirty="0">
                <a:latin typeface="Georgia"/>
                <a:ea typeface="Calibri"/>
                <a:cs typeface="Calibri"/>
              </a:rPr>
              <a:t>emilalexander.dk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BC3DBA67-3AE8-5AE1-3947-1F63B00BA7E0}"/>
              </a:ext>
            </a:extLst>
          </p:cNvPr>
          <p:cNvSpPr txBox="1"/>
          <p:nvPr/>
        </p:nvSpPr>
        <p:spPr>
          <a:xfrm>
            <a:off x="5518885" y="3251740"/>
            <a:ext cx="114593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dirty="0">
                <a:latin typeface="Gill Sans Nova"/>
                <a:ea typeface="Calibri"/>
                <a:cs typeface="Calibri"/>
              </a:rPr>
              <a:t>lavet af</a:t>
            </a:r>
            <a:endParaRPr lang="da-DK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4837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&lt;p&gt;Alfredo, Ubaldo, and José tend beehives near Wenden in the Arizona desert, United States. A substantial decrease in rainfall in the area means that the men must now provide water for the bees in troughs.&lt;/p&gt;&#10;">
            <a:extLst>
              <a:ext uri="{FF2B5EF4-FFF2-40B4-BE49-F238E27FC236}">
                <a16:creationId xmlns:a16="http://schemas.microsoft.com/office/drawing/2014/main" id="{CC62D9DD-FFA8-60EE-0845-5BAE7370F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582"/>
          <a:stretch/>
        </p:blipFill>
        <p:spPr bwMode="auto">
          <a:xfrm>
            <a:off x="-2" y="0"/>
            <a:ext cx="12191999" cy="653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4B8CA79F-EAB3-0DB7-B83A-56301B5D96BA}"/>
              </a:ext>
            </a:extLst>
          </p:cNvPr>
          <p:cNvSpPr/>
          <p:nvPr/>
        </p:nvSpPr>
        <p:spPr>
          <a:xfrm>
            <a:off x="0" y="6027576"/>
            <a:ext cx="12191999" cy="84843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6A428C7-90D3-75B2-6C43-42B6E438D126}"/>
              </a:ext>
            </a:extLst>
          </p:cNvPr>
          <p:cNvSpPr txBox="1"/>
          <p:nvPr/>
        </p:nvSpPr>
        <p:spPr>
          <a:xfrm>
            <a:off x="289419" y="6128628"/>
            <a:ext cx="509211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UGENS AKTUELLE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584CA131-56AA-9C7F-C5B2-1805D1772DC8}"/>
              </a:ext>
            </a:extLst>
          </p:cNvPr>
          <p:cNvSpPr/>
          <p:nvPr/>
        </p:nvSpPr>
        <p:spPr>
          <a:xfrm>
            <a:off x="0" y="5771545"/>
            <a:ext cx="12192000" cy="3065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KILDE: World Press Photos – The Dying River</a:t>
            </a:r>
            <a:endParaRPr lang="da-DK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D3690F22-9C1A-5B94-1FA1-F57F85187534}"/>
              </a:ext>
            </a:extLst>
          </p:cNvPr>
          <p:cNvSpPr txBox="1"/>
          <p:nvPr/>
        </p:nvSpPr>
        <p:spPr>
          <a:xfrm>
            <a:off x="289419" y="256286"/>
            <a:ext cx="6313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 HÅRDE FAKTA OM OPGAVEN OG FREMLÆGGELSEN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5A95EEA1-1277-BD43-8607-979881E87CE3}"/>
              </a:ext>
            </a:extLst>
          </p:cNvPr>
          <p:cNvSpPr/>
          <p:nvPr/>
        </p:nvSpPr>
        <p:spPr>
          <a:xfrm>
            <a:off x="0" y="2807805"/>
            <a:ext cx="12191995" cy="964095"/>
          </a:xfrm>
          <a:prstGeom prst="rect">
            <a:avLst/>
          </a:prstGeom>
          <a:solidFill>
            <a:schemeClr val="dk1">
              <a:alpha val="3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1610BC67-25A8-5733-0896-08BA8AFEDFE1}"/>
              </a:ext>
            </a:extLst>
          </p:cNvPr>
          <p:cNvSpPr txBox="1"/>
          <p:nvPr/>
        </p:nvSpPr>
        <p:spPr>
          <a:xfrm>
            <a:off x="-5" y="326819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10 minutters fremlæggelse			5-7 slides			2 kilder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E4EC346-B444-B308-566F-443D78B31B24}"/>
              </a:ext>
            </a:extLst>
          </p:cNvPr>
          <p:cNvSpPr txBox="1"/>
          <p:nvPr/>
        </p:nvSpPr>
        <p:spPr>
          <a:xfrm>
            <a:off x="0" y="280780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Minimum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:</a:t>
            </a:r>
            <a:endParaRPr lang="da-DK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  <a:cs typeface="Aharoni" panose="02010803020104030203" pitchFamily="2" charset="-79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DC771150-AD0B-6CBD-7092-3BC37C1FB571}"/>
              </a:ext>
            </a:extLst>
          </p:cNvPr>
          <p:cNvSpPr txBox="1"/>
          <p:nvPr/>
        </p:nvSpPr>
        <p:spPr>
          <a:xfrm>
            <a:off x="8418728" y="6099321"/>
            <a:ext cx="377327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3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/>
                <a:cs typeface="Aharoni"/>
              </a:rPr>
              <a:t>SAMFUNDSFAG</a:t>
            </a:r>
          </a:p>
        </p:txBody>
      </p:sp>
    </p:spTree>
    <p:extLst>
      <p:ext uri="{BB962C8B-B14F-4D97-AF65-F5344CB8AC3E}">
        <p14:creationId xmlns:p14="http://schemas.microsoft.com/office/powerpoint/2010/main" val="1887178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&lt;p&gt;Welders work near the future Central Business District of Egypt&amp;#39;s New Administrative Capital, under construction near Cairo. The Iconic Tower (center) will be Africa&amp;rsquo;s tallest building, at 394 meters high.&lt;/p&gt;&#10;">
            <a:extLst>
              <a:ext uri="{FF2B5EF4-FFF2-40B4-BE49-F238E27FC236}">
                <a16:creationId xmlns:a16="http://schemas.microsoft.com/office/drawing/2014/main" id="{B3DB6065-60A1-22EA-B07C-2B25DAC081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59" b="13544"/>
          <a:stretch/>
        </p:blipFill>
        <p:spPr bwMode="auto">
          <a:xfrm>
            <a:off x="-15" y="0"/>
            <a:ext cx="12192010" cy="660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4B8CA79F-EAB3-0DB7-B83A-56301B5D96BA}"/>
              </a:ext>
            </a:extLst>
          </p:cNvPr>
          <p:cNvSpPr/>
          <p:nvPr/>
        </p:nvSpPr>
        <p:spPr>
          <a:xfrm>
            <a:off x="0" y="6027576"/>
            <a:ext cx="12191999" cy="84843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6A428C7-90D3-75B2-6C43-42B6E438D126}"/>
              </a:ext>
            </a:extLst>
          </p:cNvPr>
          <p:cNvSpPr txBox="1"/>
          <p:nvPr/>
        </p:nvSpPr>
        <p:spPr>
          <a:xfrm>
            <a:off x="289419" y="6128628"/>
            <a:ext cx="509211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UGENS AKTUELLE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584CA131-56AA-9C7F-C5B2-1805D1772DC8}"/>
              </a:ext>
            </a:extLst>
          </p:cNvPr>
          <p:cNvSpPr/>
          <p:nvPr/>
        </p:nvSpPr>
        <p:spPr>
          <a:xfrm>
            <a:off x="0" y="5771545"/>
            <a:ext cx="12192000" cy="3065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	LÆNGDE: 3-5 slides							KILDE: World Press Photos – New Capital  </a:t>
            </a:r>
            <a:endParaRPr lang="da-DK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D3690F22-9C1A-5B94-1FA1-F57F85187534}"/>
              </a:ext>
            </a:extLst>
          </p:cNvPr>
          <p:cNvSpPr txBox="1"/>
          <p:nvPr/>
        </p:nvSpPr>
        <p:spPr>
          <a:xfrm>
            <a:off x="289419" y="256286"/>
            <a:ext cx="631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INDHOLDET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A8264CF1-1CD9-405C-6A91-DBC5822E7397}"/>
              </a:ext>
            </a:extLst>
          </p:cNvPr>
          <p:cNvSpPr/>
          <p:nvPr/>
        </p:nvSpPr>
        <p:spPr>
          <a:xfrm>
            <a:off x="289418" y="1951290"/>
            <a:ext cx="3072347" cy="3454428"/>
          </a:xfrm>
          <a:prstGeom prst="rect">
            <a:avLst/>
          </a:prstGeom>
          <a:solidFill>
            <a:schemeClr val="dk1">
              <a:alpha val="3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1610BC67-25A8-5733-0896-08BA8AFEDFE1}"/>
              </a:ext>
            </a:extLst>
          </p:cNvPr>
          <p:cNvSpPr txBox="1"/>
          <p:nvPr/>
        </p:nvSpPr>
        <p:spPr>
          <a:xfrm>
            <a:off x="289418" y="1951290"/>
            <a:ext cx="3409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Hvad &amp; Hvem?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C0DD378D-A6AF-0E85-4AB2-6D80A667C6E2}"/>
              </a:ext>
            </a:extLst>
          </p:cNvPr>
          <p:cNvSpPr txBox="1"/>
          <p:nvPr/>
        </p:nvSpPr>
        <p:spPr>
          <a:xfrm>
            <a:off x="289419" y="1233990"/>
            <a:ext cx="3409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Du skal komme ind på…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61D262B-16E2-4825-87F8-3886B53E7EEC}"/>
              </a:ext>
            </a:extLst>
          </p:cNvPr>
          <p:cNvSpPr/>
          <p:nvPr/>
        </p:nvSpPr>
        <p:spPr>
          <a:xfrm>
            <a:off x="3600359" y="1951290"/>
            <a:ext cx="3072347" cy="3454428"/>
          </a:xfrm>
          <a:prstGeom prst="rect">
            <a:avLst/>
          </a:prstGeom>
          <a:solidFill>
            <a:schemeClr val="dk1">
              <a:alpha val="3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2D944F1F-0108-41BA-EBF3-CA6904F28246}"/>
              </a:ext>
            </a:extLst>
          </p:cNvPr>
          <p:cNvSpPr txBox="1"/>
          <p:nvPr/>
        </p:nvSpPr>
        <p:spPr>
          <a:xfrm>
            <a:off x="3676559" y="1951290"/>
            <a:ext cx="3409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Hvor &amp; Hvornår?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157C62D-A00E-B15B-85CF-BD81D3DCF69C}"/>
              </a:ext>
            </a:extLst>
          </p:cNvPr>
          <p:cNvSpPr/>
          <p:nvPr/>
        </p:nvSpPr>
        <p:spPr>
          <a:xfrm>
            <a:off x="6991259" y="1951290"/>
            <a:ext cx="3072347" cy="3454428"/>
          </a:xfrm>
          <a:prstGeom prst="rect">
            <a:avLst/>
          </a:prstGeom>
          <a:solidFill>
            <a:schemeClr val="dk1">
              <a:alpha val="3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125FC158-1658-DE2D-92D2-A50E30E0C11B}"/>
              </a:ext>
            </a:extLst>
          </p:cNvPr>
          <p:cNvSpPr txBox="1"/>
          <p:nvPr/>
        </p:nvSpPr>
        <p:spPr>
          <a:xfrm>
            <a:off x="7063700" y="1951290"/>
            <a:ext cx="3409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Hvorfor &amp; Hvordan?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0029930B-3127-F025-2DDD-F8CA2DFB4B9B}"/>
              </a:ext>
            </a:extLst>
          </p:cNvPr>
          <p:cNvSpPr txBox="1"/>
          <p:nvPr/>
        </p:nvSpPr>
        <p:spPr>
          <a:xfrm>
            <a:off x="8418728" y="6099321"/>
            <a:ext cx="377327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3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/>
                <a:cs typeface="Aharoni"/>
              </a:rPr>
              <a:t>SAMFUNDSFAG</a:t>
            </a:r>
          </a:p>
        </p:txBody>
      </p:sp>
    </p:spTree>
    <p:extLst>
      <p:ext uri="{BB962C8B-B14F-4D97-AF65-F5344CB8AC3E}">
        <p14:creationId xmlns:p14="http://schemas.microsoft.com/office/powerpoint/2010/main" val="711660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&lt;p&gt;Welders work near the future Central Business District of Egypt&amp;#39;s New Administrative Capital, under construction near Cairo. The Iconic Tower (center) will be Africa&amp;rsquo;s tallest building, at 394 meters high.&lt;/p&gt;&#10;">
            <a:extLst>
              <a:ext uri="{FF2B5EF4-FFF2-40B4-BE49-F238E27FC236}">
                <a16:creationId xmlns:a16="http://schemas.microsoft.com/office/drawing/2014/main" id="{B3DB6065-60A1-22EA-B07C-2B25DAC081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59" b="13544"/>
          <a:stretch/>
        </p:blipFill>
        <p:spPr bwMode="auto">
          <a:xfrm>
            <a:off x="-15" y="0"/>
            <a:ext cx="12192010" cy="660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4B8CA79F-EAB3-0DB7-B83A-56301B5D96BA}"/>
              </a:ext>
            </a:extLst>
          </p:cNvPr>
          <p:cNvSpPr/>
          <p:nvPr/>
        </p:nvSpPr>
        <p:spPr>
          <a:xfrm>
            <a:off x="0" y="6027576"/>
            <a:ext cx="12191999" cy="84843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6A428C7-90D3-75B2-6C43-42B6E438D126}"/>
              </a:ext>
            </a:extLst>
          </p:cNvPr>
          <p:cNvSpPr txBox="1"/>
          <p:nvPr/>
        </p:nvSpPr>
        <p:spPr>
          <a:xfrm>
            <a:off x="289419" y="6128628"/>
            <a:ext cx="509211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UGENS AKTUELLE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584CA131-56AA-9C7F-C5B2-1805D1772DC8}"/>
              </a:ext>
            </a:extLst>
          </p:cNvPr>
          <p:cNvSpPr/>
          <p:nvPr/>
        </p:nvSpPr>
        <p:spPr>
          <a:xfrm>
            <a:off x="0" y="5771545"/>
            <a:ext cx="12192000" cy="3065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LÆNGDE: 3-5 slides							KILDE: World Press Photos – New Capital  </a:t>
            </a:r>
            <a:endParaRPr lang="da-DK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D3690F22-9C1A-5B94-1FA1-F57F85187534}"/>
              </a:ext>
            </a:extLst>
          </p:cNvPr>
          <p:cNvSpPr txBox="1"/>
          <p:nvPr/>
        </p:nvSpPr>
        <p:spPr>
          <a:xfrm>
            <a:off x="289419" y="256286"/>
            <a:ext cx="631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INDHOLDET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506609B1-1373-5AB2-F0A6-4F6E475C7B46}"/>
              </a:ext>
            </a:extLst>
          </p:cNvPr>
          <p:cNvSpPr/>
          <p:nvPr/>
        </p:nvSpPr>
        <p:spPr>
          <a:xfrm>
            <a:off x="289418" y="1951290"/>
            <a:ext cx="3072347" cy="3454428"/>
          </a:xfrm>
          <a:prstGeom prst="rect">
            <a:avLst/>
          </a:prstGeom>
          <a:solidFill>
            <a:schemeClr val="dk1">
              <a:alpha val="3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741111D-A263-310E-21D3-D67E3C1374D5}"/>
              </a:ext>
            </a:extLst>
          </p:cNvPr>
          <p:cNvSpPr/>
          <p:nvPr/>
        </p:nvSpPr>
        <p:spPr>
          <a:xfrm>
            <a:off x="3600359" y="1951290"/>
            <a:ext cx="3072347" cy="3454428"/>
          </a:xfrm>
          <a:prstGeom prst="rect">
            <a:avLst/>
          </a:prstGeom>
          <a:solidFill>
            <a:schemeClr val="dk1">
              <a:alpha val="3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8A88908-37D8-C074-8FC6-70C3C6D15A03}"/>
              </a:ext>
            </a:extLst>
          </p:cNvPr>
          <p:cNvSpPr/>
          <p:nvPr/>
        </p:nvSpPr>
        <p:spPr>
          <a:xfrm>
            <a:off x="6991259" y="1951290"/>
            <a:ext cx="3072347" cy="3454428"/>
          </a:xfrm>
          <a:prstGeom prst="rect">
            <a:avLst/>
          </a:prstGeom>
          <a:solidFill>
            <a:schemeClr val="dk1">
              <a:alpha val="3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1610BC67-25A8-5733-0896-08BA8AFEDFE1}"/>
              </a:ext>
            </a:extLst>
          </p:cNvPr>
          <p:cNvSpPr txBox="1"/>
          <p:nvPr/>
        </p:nvSpPr>
        <p:spPr>
          <a:xfrm>
            <a:off x="289418" y="1951290"/>
            <a:ext cx="307234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Hvad &amp; Hvem?</a:t>
            </a:r>
          </a:p>
          <a:p>
            <a:endParaRPr lang="da-DK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  <a:cs typeface="Aharoni" panose="02010803020104030203" pitchFamily="2" charset="-79"/>
            </a:endParaRPr>
          </a:p>
          <a:p>
            <a:endParaRPr lang="da-DK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Hvad sker der i nyheden? Hvad er det mest centrale?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Hvem involverer nyheden? Hvem er hovedparterne/aktørerne i sagen?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Hvad er relevant at vide om hovedaktørerne for at forstå nyheden?</a:t>
            </a:r>
            <a:endParaRPr lang="da-DK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  <a:cs typeface="Aharoni" panose="02010803020104030203" pitchFamily="2" charset="-79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C0DD378D-A6AF-0E85-4AB2-6D80A667C6E2}"/>
              </a:ext>
            </a:extLst>
          </p:cNvPr>
          <p:cNvSpPr txBox="1"/>
          <p:nvPr/>
        </p:nvSpPr>
        <p:spPr>
          <a:xfrm>
            <a:off x="289419" y="1233990"/>
            <a:ext cx="3409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Du skal komme ind på…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2D944F1F-0108-41BA-EBF3-CA6904F28246}"/>
              </a:ext>
            </a:extLst>
          </p:cNvPr>
          <p:cNvSpPr txBox="1"/>
          <p:nvPr/>
        </p:nvSpPr>
        <p:spPr>
          <a:xfrm>
            <a:off x="3676559" y="1951290"/>
            <a:ext cx="3409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Hvor &amp; Hvornår?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125FC158-1658-DE2D-92D2-A50E30E0C11B}"/>
              </a:ext>
            </a:extLst>
          </p:cNvPr>
          <p:cNvSpPr txBox="1"/>
          <p:nvPr/>
        </p:nvSpPr>
        <p:spPr>
          <a:xfrm>
            <a:off x="7063700" y="1951290"/>
            <a:ext cx="3409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Hvorfor &amp; Hvordan?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DEDB7586-0B63-C08A-7FAA-F26B5892747E}"/>
              </a:ext>
            </a:extLst>
          </p:cNvPr>
          <p:cNvSpPr txBox="1"/>
          <p:nvPr/>
        </p:nvSpPr>
        <p:spPr>
          <a:xfrm>
            <a:off x="8418728" y="6099321"/>
            <a:ext cx="377327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3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/>
                <a:cs typeface="Aharoni"/>
              </a:rPr>
              <a:t>SAMFUNDSFAG</a:t>
            </a:r>
          </a:p>
        </p:txBody>
      </p:sp>
    </p:spTree>
    <p:extLst>
      <p:ext uri="{BB962C8B-B14F-4D97-AF65-F5344CB8AC3E}">
        <p14:creationId xmlns:p14="http://schemas.microsoft.com/office/powerpoint/2010/main" val="2828594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&lt;p&gt;Welders work near the future Central Business District of Egypt&amp;#39;s New Administrative Capital, under construction near Cairo. The Iconic Tower (center) will be Africa&amp;rsquo;s tallest building, at 394 meters high.&lt;/p&gt;&#10;">
            <a:extLst>
              <a:ext uri="{FF2B5EF4-FFF2-40B4-BE49-F238E27FC236}">
                <a16:creationId xmlns:a16="http://schemas.microsoft.com/office/drawing/2014/main" id="{B3DB6065-60A1-22EA-B07C-2B25DAC081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59" b="13544"/>
          <a:stretch/>
        </p:blipFill>
        <p:spPr bwMode="auto">
          <a:xfrm>
            <a:off x="-15" y="0"/>
            <a:ext cx="12192010" cy="660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4B8CA79F-EAB3-0DB7-B83A-56301B5D96BA}"/>
              </a:ext>
            </a:extLst>
          </p:cNvPr>
          <p:cNvSpPr/>
          <p:nvPr/>
        </p:nvSpPr>
        <p:spPr>
          <a:xfrm>
            <a:off x="0" y="6027576"/>
            <a:ext cx="12191999" cy="84843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6A428C7-90D3-75B2-6C43-42B6E438D126}"/>
              </a:ext>
            </a:extLst>
          </p:cNvPr>
          <p:cNvSpPr txBox="1"/>
          <p:nvPr/>
        </p:nvSpPr>
        <p:spPr>
          <a:xfrm>
            <a:off x="289419" y="6128628"/>
            <a:ext cx="509211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UGENS AKTUELLE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584CA131-56AA-9C7F-C5B2-1805D1772DC8}"/>
              </a:ext>
            </a:extLst>
          </p:cNvPr>
          <p:cNvSpPr/>
          <p:nvPr/>
        </p:nvSpPr>
        <p:spPr>
          <a:xfrm>
            <a:off x="0" y="5771545"/>
            <a:ext cx="12192000" cy="3065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LÆNGDE: 3-5 slides							KILDE: World Press Photos – New Capital  </a:t>
            </a:r>
            <a:endParaRPr lang="da-DK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D3690F22-9C1A-5B94-1FA1-F57F85187534}"/>
              </a:ext>
            </a:extLst>
          </p:cNvPr>
          <p:cNvSpPr txBox="1"/>
          <p:nvPr/>
        </p:nvSpPr>
        <p:spPr>
          <a:xfrm>
            <a:off x="289419" y="256286"/>
            <a:ext cx="631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INDHOLDET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0BC1AFE0-84E7-6481-8D4D-1AED08219AEE}"/>
              </a:ext>
            </a:extLst>
          </p:cNvPr>
          <p:cNvSpPr/>
          <p:nvPr/>
        </p:nvSpPr>
        <p:spPr>
          <a:xfrm>
            <a:off x="289418" y="1951290"/>
            <a:ext cx="3072347" cy="3454428"/>
          </a:xfrm>
          <a:prstGeom prst="rect">
            <a:avLst/>
          </a:prstGeom>
          <a:solidFill>
            <a:schemeClr val="dk1">
              <a:alpha val="3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1610BC67-25A8-5733-0896-08BA8AFEDFE1}"/>
              </a:ext>
            </a:extLst>
          </p:cNvPr>
          <p:cNvSpPr txBox="1"/>
          <p:nvPr/>
        </p:nvSpPr>
        <p:spPr>
          <a:xfrm>
            <a:off x="289418" y="1951290"/>
            <a:ext cx="3409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Hvad &amp; Hvem?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C0DD378D-A6AF-0E85-4AB2-6D80A667C6E2}"/>
              </a:ext>
            </a:extLst>
          </p:cNvPr>
          <p:cNvSpPr txBox="1"/>
          <p:nvPr/>
        </p:nvSpPr>
        <p:spPr>
          <a:xfrm>
            <a:off x="289419" y="1233990"/>
            <a:ext cx="3409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Du skal komme ind på…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D1492F8-20E7-94F0-EAB2-E18B177B7330}"/>
              </a:ext>
            </a:extLst>
          </p:cNvPr>
          <p:cNvSpPr/>
          <p:nvPr/>
        </p:nvSpPr>
        <p:spPr>
          <a:xfrm>
            <a:off x="3600359" y="1951290"/>
            <a:ext cx="3072347" cy="3454428"/>
          </a:xfrm>
          <a:prstGeom prst="rect">
            <a:avLst/>
          </a:prstGeom>
          <a:solidFill>
            <a:schemeClr val="dk1">
              <a:alpha val="3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AB0FD7B5-CEDC-CCB2-1768-9976B1D75A55}"/>
              </a:ext>
            </a:extLst>
          </p:cNvPr>
          <p:cNvSpPr/>
          <p:nvPr/>
        </p:nvSpPr>
        <p:spPr>
          <a:xfrm>
            <a:off x="6991259" y="1951290"/>
            <a:ext cx="3072347" cy="3454428"/>
          </a:xfrm>
          <a:prstGeom prst="rect">
            <a:avLst/>
          </a:prstGeom>
          <a:solidFill>
            <a:schemeClr val="dk1">
              <a:alpha val="3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2D944F1F-0108-41BA-EBF3-CA6904F28246}"/>
              </a:ext>
            </a:extLst>
          </p:cNvPr>
          <p:cNvSpPr txBox="1"/>
          <p:nvPr/>
        </p:nvSpPr>
        <p:spPr>
          <a:xfrm>
            <a:off x="3676559" y="1951290"/>
            <a:ext cx="29961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Hvor &amp; Hvornår?</a:t>
            </a:r>
          </a:p>
          <a:p>
            <a:endParaRPr lang="da-DK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  <a:cs typeface="Aharoni" panose="02010803020104030203" pitchFamily="2" charset="-79"/>
            </a:endParaRPr>
          </a:p>
          <a:p>
            <a:endParaRPr lang="da-DK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Hvor foregår nyheden henne? Hvad bør man vide om det sted/område nyheden finder sted 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Hvornår er det sket? Er der nogle relevante informationer I forhold til tid og sted I forbindelse med forløbet af nyheden?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Hvis nyheden har varet over en længere periode, hvor længe har det stået på?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125FC158-1658-DE2D-92D2-A50E30E0C11B}"/>
              </a:ext>
            </a:extLst>
          </p:cNvPr>
          <p:cNvSpPr txBox="1"/>
          <p:nvPr/>
        </p:nvSpPr>
        <p:spPr>
          <a:xfrm>
            <a:off x="7063700" y="1951290"/>
            <a:ext cx="3409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Hvorfor &amp; Hvordan?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CCBBAC44-7B5F-81BF-AB4D-9F923E638D53}"/>
              </a:ext>
            </a:extLst>
          </p:cNvPr>
          <p:cNvSpPr txBox="1"/>
          <p:nvPr/>
        </p:nvSpPr>
        <p:spPr>
          <a:xfrm>
            <a:off x="8418728" y="6099321"/>
            <a:ext cx="377327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3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/>
                <a:cs typeface="Aharoni"/>
              </a:rPr>
              <a:t>SAMFUNDSFAG</a:t>
            </a:r>
          </a:p>
        </p:txBody>
      </p:sp>
    </p:spTree>
    <p:extLst>
      <p:ext uri="{BB962C8B-B14F-4D97-AF65-F5344CB8AC3E}">
        <p14:creationId xmlns:p14="http://schemas.microsoft.com/office/powerpoint/2010/main" val="3999751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&lt;p&gt;Welders work near the future Central Business District of Egypt&amp;#39;s New Administrative Capital, under construction near Cairo. The Iconic Tower (center) will be Africa&amp;rsquo;s tallest building, at 394 meters high.&lt;/p&gt;&#10;">
            <a:extLst>
              <a:ext uri="{FF2B5EF4-FFF2-40B4-BE49-F238E27FC236}">
                <a16:creationId xmlns:a16="http://schemas.microsoft.com/office/drawing/2014/main" id="{B3DB6065-60A1-22EA-B07C-2B25DAC081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59" b="13544"/>
          <a:stretch/>
        </p:blipFill>
        <p:spPr bwMode="auto">
          <a:xfrm>
            <a:off x="-15" y="0"/>
            <a:ext cx="12192010" cy="660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4B8CA79F-EAB3-0DB7-B83A-56301B5D96BA}"/>
              </a:ext>
            </a:extLst>
          </p:cNvPr>
          <p:cNvSpPr/>
          <p:nvPr/>
        </p:nvSpPr>
        <p:spPr>
          <a:xfrm>
            <a:off x="0" y="6027576"/>
            <a:ext cx="12191999" cy="84843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6A428C7-90D3-75B2-6C43-42B6E438D126}"/>
              </a:ext>
            </a:extLst>
          </p:cNvPr>
          <p:cNvSpPr txBox="1"/>
          <p:nvPr/>
        </p:nvSpPr>
        <p:spPr>
          <a:xfrm>
            <a:off x="289419" y="6128628"/>
            <a:ext cx="509211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UGENS AKTUELLE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584CA131-56AA-9C7F-C5B2-1805D1772DC8}"/>
              </a:ext>
            </a:extLst>
          </p:cNvPr>
          <p:cNvSpPr/>
          <p:nvPr/>
        </p:nvSpPr>
        <p:spPr>
          <a:xfrm>
            <a:off x="0" y="5771545"/>
            <a:ext cx="12192000" cy="3065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LÆNGDE: 3-5 slides							KILDE: World Press Photos – New Capital  </a:t>
            </a:r>
            <a:endParaRPr lang="da-DK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D3690F22-9C1A-5B94-1FA1-F57F85187534}"/>
              </a:ext>
            </a:extLst>
          </p:cNvPr>
          <p:cNvSpPr txBox="1"/>
          <p:nvPr/>
        </p:nvSpPr>
        <p:spPr>
          <a:xfrm>
            <a:off x="289419" y="256286"/>
            <a:ext cx="631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INDHOLDET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8FF125E3-76F9-9B56-1F52-4A8C63F7B4E4}"/>
              </a:ext>
            </a:extLst>
          </p:cNvPr>
          <p:cNvSpPr/>
          <p:nvPr/>
        </p:nvSpPr>
        <p:spPr>
          <a:xfrm>
            <a:off x="289418" y="1951290"/>
            <a:ext cx="3072347" cy="3454428"/>
          </a:xfrm>
          <a:prstGeom prst="rect">
            <a:avLst/>
          </a:prstGeom>
          <a:solidFill>
            <a:schemeClr val="dk1">
              <a:alpha val="3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1610BC67-25A8-5733-0896-08BA8AFEDFE1}"/>
              </a:ext>
            </a:extLst>
          </p:cNvPr>
          <p:cNvSpPr txBox="1"/>
          <p:nvPr/>
        </p:nvSpPr>
        <p:spPr>
          <a:xfrm>
            <a:off x="289418" y="1951290"/>
            <a:ext cx="3409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Hvad &amp; Hvem?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C0DD378D-A6AF-0E85-4AB2-6D80A667C6E2}"/>
              </a:ext>
            </a:extLst>
          </p:cNvPr>
          <p:cNvSpPr txBox="1"/>
          <p:nvPr/>
        </p:nvSpPr>
        <p:spPr>
          <a:xfrm>
            <a:off x="289419" y="1233990"/>
            <a:ext cx="3409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Du skal komme ind på…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AB4CAB0-6ECE-C42A-5579-2CB5DFA6A0BF}"/>
              </a:ext>
            </a:extLst>
          </p:cNvPr>
          <p:cNvSpPr/>
          <p:nvPr/>
        </p:nvSpPr>
        <p:spPr>
          <a:xfrm>
            <a:off x="3600359" y="1951290"/>
            <a:ext cx="3072347" cy="3454428"/>
          </a:xfrm>
          <a:prstGeom prst="rect">
            <a:avLst/>
          </a:prstGeom>
          <a:solidFill>
            <a:schemeClr val="dk1">
              <a:alpha val="3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87FCCE00-FCC4-40E3-9A06-A5C982EF033D}"/>
              </a:ext>
            </a:extLst>
          </p:cNvPr>
          <p:cNvSpPr/>
          <p:nvPr/>
        </p:nvSpPr>
        <p:spPr>
          <a:xfrm>
            <a:off x="6991259" y="1951290"/>
            <a:ext cx="3072347" cy="3454428"/>
          </a:xfrm>
          <a:prstGeom prst="rect">
            <a:avLst/>
          </a:prstGeom>
          <a:solidFill>
            <a:schemeClr val="dk1">
              <a:alpha val="3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2D944F1F-0108-41BA-EBF3-CA6904F28246}"/>
              </a:ext>
            </a:extLst>
          </p:cNvPr>
          <p:cNvSpPr txBox="1"/>
          <p:nvPr/>
        </p:nvSpPr>
        <p:spPr>
          <a:xfrm>
            <a:off x="3676559" y="1951290"/>
            <a:ext cx="3409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Hvor &amp; Hvornår?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125FC158-1658-DE2D-92D2-A50E30E0C11B}"/>
              </a:ext>
            </a:extLst>
          </p:cNvPr>
          <p:cNvSpPr txBox="1"/>
          <p:nvPr/>
        </p:nvSpPr>
        <p:spPr>
          <a:xfrm>
            <a:off x="7063701" y="1951290"/>
            <a:ext cx="299990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Hvorfor &amp; Hvordan?</a:t>
            </a:r>
          </a:p>
          <a:p>
            <a:endParaRPr lang="da-DK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  <a:cs typeface="Aharoni" panose="02010803020104030203" pitchFamily="2" charset="-79"/>
            </a:endParaRPr>
          </a:p>
          <a:p>
            <a:endParaRPr lang="da-DK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Hvorfor er det sket? Er der nogle centrale årsagsforklaringer der ligger til grund for sagen?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Hvordan eller hvad har muliggjort nyheden? Er der centrale fakta, som læseren bør vide for at forstå, hvordan det overhovedet kan lade sig gøre? 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0E3748F6-5FE9-ACEA-2F15-4DD86C4618C8}"/>
              </a:ext>
            </a:extLst>
          </p:cNvPr>
          <p:cNvSpPr txBox="1"/>
          <p:nvPr/>
        </p:nvSpPr>
        <p:spPr>
          <a:xfrm>
            <a:off x="8418728" y="6099321"/>
            <a:ext cx="377327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3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/>
                <a:cs typeface="Aharoni"/>
              </a:rPr>
              <a:t>SAMFUNDSFAG</a:t>
            </a:r>
          </a:p>
        </p:txBody>
      </p:sp>
    </p:spTree>
    <p:extLst>
      <p:ext uri="{BB962C8B-B14F-4D97-AF65-F5344CB8AC3E}">
        <p14:creationId xmlns:p14="http://schemas.microsoft.com/office/powerpoint/2010/main" val="1194098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&lt;p&gt;Welders work near the future Central Business District of Egypt&amp;#39;s New Administrative Capital, under construction near Cairo. The Iconic Tower (center) will be Africa&amp;rsquo;s tallest building, at 394 meters high.&lt;/p&gt;&#10;">
            <a:extLst>
              <a:ext uri="{FF2B5EF4-FFF2-40B4-BE49-F238E27FC236}">
                <a16:creationId xmlns:a16="http://schemas.microsoft.com/office/drawing/2014/main" id="{B3DB6065-60A1-22EA-B07C-2B25DAC081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59" b="13544"/>
          <a:stretch/>
        </p:blipFill>
        <p:spPr bwMode="auto">
          <a:xfrm>
            <a:off x="-15" y="0"/>
            <a:ext cx="12192010" cy="660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722FC47A-6859-7BC8-8788-7C542CCBFE20}"/>
              </a:ext>
            </a:extLst>
          </p:cNvPr>
          <p:cNvSpPr/>
          <p:nvPr/>
        </p:nvSpPr>
        <p:spPr>
          <a:xfrm>
            <a:off x="289418" y="1951290"/>
            <a:ext cx="3072347" cy="3454428"/>
          </a:xfrm>
          <a:prstGeom prst="rect">
            <a:avLst/>
          </a:prstGeom>
          <a:solidFill>
            <a:schemeClr val="dk1">
              <a:alpha val="3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A28FEEC-9B78-B855-6630-CFB8B3B2A8F9}"/>
              </a:ext>
            </a:extLst>
          </p:cNvPr>
          <p:cNvSpPr/>
          <p:nvPr/>
        </p:nvSpPr>
        <p:spPr>
          <a:xfrm>
            <a:off x="3600359" y="1951290"/>
            <a:ext cx="3072347" cy="3454428"/>
          </a:xfrm>
          <a:prstGeom prst="rect">
            <a:avLst/>
          </a:prstGeom>
          <a:solidFill>
            <a:schemeClr val="dk1">
              <a:alpha val="3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10137B45-59A8-63D9-6C01-B27CB0A2C689}"/>
              </a:ext>
            </a:extLst>
          </p:cNvPr>
          <p:cNvSpPr/>
          <p:nvPr/>
        </p:nvSpPr>
        <p:spPr>
          <a:xfrm>
            <a:off x="6991259" y="1951290"/>
            <a:ext cx="3072347" cy="3454428"/>
          </a:xfrm>
          <a:prstGeom prst="rect">
            <a:avLst/>
          </a:prstGeom>
          <a:solidFill>
            <a:schemeClr val="dk1">
              <a:alpha val="3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B8CA79F-EAB3-0DB7-B83A-56301B5D96BA}"/>
              </a:ext>
            </a:extLst>
          </p:cNvPr>
          <p:cNvSpPr/>
          <p:nvPr/>
        </p:nvSpPr>
        <p:spPr>
          <a:xfrm>
            <a:off x="0" y="6027576"/>
            <a:ext cx="12191999" cy="84843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6A428C7-90D3-75B2-6C43-42B6E438D126}"/>
              </a:ext>
            </a:extLst>
          </p:cNvPr>
          <p:cNvSpPr txBox="1"/>
          <p:nvPr/>
        </p:nvSpPr>
        <p:spPr>
          <a:xfrm>
            <a:off x="289419" y="6128628"/>
            <a:ext cx="509211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UGENS AKTUELLE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584CA131-56AA-9C7F-C5B2-1805D1772DC8}"/>
              </a:ext>
            </a:extLst>
          </p:cNvPr>
          <p:cNvSpPr/>
          <p:nvPr/>
        </p:nvSpPr>
        <p:spPr>
          <a:xfrm>
            <a:off x="0" y="5771545"/>
            <a:ext cx="12192000" cy="3065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LÆNGDE: 3-5 slides							KILDE: World Press Photos – New Capital  </a:t>
            </a:r>
            <a:endParaRPr lang="da-DK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D3690F22-9C1A-5B94-1FA1-F57F85187534}"/>
              </a:ext>
            </a:extLst>
          </p:cNvPr>
          <p:cNvSpPr txBox="1"/>
          <p:nvPr/>
        </p:nvSpPr>
        <p:spPr>
          <a:xfrm>
            <a:off x="289419" y="256286"/>
            <a:ext cx="631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INDHOLDET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1610BC67-25A8-5733-0896-08BA8AFEDFE1}"/>
              </a:ext>
            </a:extLst>
          </p:cNvPr>
          <p:cNvSpPr txBox="1"/>
          <p:nvPr/>
        </p:nvSpPr>
        <p:spPr>
          <a:xfrm>
            <a:off x="289418" y="1951290"/>
            <a:ext cx="307234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Hvad &amp; Hvem?</a:t>
            </a:r>
          </a:p>
          <a:p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  <a:cs typeface="Aharoni" panose="02010803020104030203" pitchFamily="2" charset="-79"/>
            </a:endParaRPr>
          </a:p>
          <a:p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Hvad sker der i nyheden? Hvad er det mest centrale?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Hvem involverer nyheden? Hvem er hovedparterne/aktørerne i sagen?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Hvad er relevant at vide om hovedaktørerne for at forstå nyheden?</a:t>
            </a:r>
          </a:p>
          <a:p>
            <a:endParaRPr lang="da-DK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  <a:cs typeface="Aharoni" panose="02010803020104030203" pitchFamily="2" charset="-79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C0DD378D-A6AF-0E85-4AB2-6D80A667C6E2}"/>
              </a:ext>
            </a:extLst>
          </p:cNvPr>
          <p:cNvSpPr txBox="1"/>
          <p:nvPr/>
        </p:nvSpPr>
        <p:spPr>
          <a:xfrm>
            <a:off x="289419" y="1233990"/>
            <a:ext cx="3409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Du skal komme ind på…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2D944F1F-0108-41BA-EBF3-CA6904F28246}"/>
              </a:ext>
            </a:extLst>
          </p:cNvPr>
          <p:cNvSpPr txBox="1"/>
          <p:nvPr/>
        </p:nvSpPr>
        <p:spPr>
          <a:xfrm>
            <a:off x="3676559" y="1951290"/>
            <a:ext cx="299614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Hvor &amp; Hvornår?</a:t>
            </a:r>
          </a:p>
          <a:p>
            <a:endParaRPr lang="da-DK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  <a:cs typeface="Aharoni" panose="02010803020104030203" pitchFamily="2" charset="-79"/>
            </a:endParaRPr>
          </a:p>
          <a:p>
            <a:endParaRPr lang="da-DK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Hvor foregår nyheden henne? Hvad bør man vide om det sted/område nyheden finder sted 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Hvornår er det sket? Er der nogle relevante informationer I forhold til tid og sted I forbindelse med forløbet af nyheden?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Hvis nyheden har varet over en længere periode, hvor længe har det stået på?</a:t>
            </a:r>
          </a:p>
          <a:p>
            <a:endParaRPr lang="da-DK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  <a:cs typeface="Aharoni" panose="02010803020104030203" pitchFamily="2" charset="-79"/>
            </a:endParaRP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125FC158-1658-DE2D-92D2-A50E30E0C11B}"/>
              </a:ext>
            </a:extLst>
          </p:cNvPr>
          <p:cNvSpPr txBox="1"/>
          <p:nvPr/>
        </p:nvSpPr>
        <p:spPr>
          <a:xfrm>
            <a:off x="7063701" y="1951290"/>
            <a:ext cx="299990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Hvorfor &amp; Hvordan?</a:t>
            </a:r>
          </a:p>
          <a:p>
            <a:endParaRPr lang="da-DK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  <a:cs typeface="Aharoni" panose="02010803020104030203" pitchFamily="2" charset="-79"/>
            </a:endParaRPr>
          </a:p>
          <a:p>
            <a:endParaRPr lang="da-DK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Hvorfor er det sket? Er der nogle centrale årsagsforklaringer der ligger til grund for sagen?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Hvordan eller hvad har muliggjort nyheden? Er der centrale fakta, som læseren bør vide for at forstå, hvordan det overhovedet kan lade sig gøre? 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8294F953-2A37-49D3-04DF-CCEF72EB907A}"/>
              </a:ext>
            </a:extLst>
          </p:cNvPr>
          <p:cNvSpPr txBox="1"/>
          <p:nvPr/>
        </p:nvSpPr>
        <p:spPr>
          <a:xfrm>
            <a:off x="8418728" y="6099321"/>
            <a:ext cx="377327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3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/>
                <a:cs typeface="Aharoni"/>
              </a:rPr>
              <a:t>SAMFUNDSFAG</a:t>
            </a:r>
          </a:p>
        </p:txBody>
      </p:sp>
    </p:spTree>
    <p:extLst>
      <p:ext uri="{BB962C8B-B14F-4D97-AF65-F5344CB8AC3E}">
        <p14:creationId xmlns:p14="http://schemas.microsoft.com/office/powerpoint/2010/main" val="155273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lt;p&gt;Alina Surquislla Gomez, a third-generation &lt;em&gt;alpaquera &lt;/em&gt;(alpaca-farmer), cradles a baby alpaca on the way to her family&amp;rsquo;s summer pastures, in Oropesa, Peru. The climate crisis is forcing herders, many of whom are women, to search for new pastures, often in difficult terrain.&lt;/p&gt;&#10;">
            <a:extLst>
              <a:ext uri="{FF2B5EF4-FFF2-40B4-BE49-F238E27FC236}">
                <a16:creationId xmlns:a16="http://schemas.microsoft.com/office/drawing/2014/main" id="{E45E683C-FC73-2B2F-4023-596E79ED9C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" b="6953"/>
          <a:stretch/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4B8CA79F-EAB3-0DB7-B83A-56301B5D96BA}"/>
              </a:ext>
            </a:extLst>
          </p:cNvPr>
          <p:cNvSpPr/>
          <p:nvPr/>
        </p:nvSpPr>
        <p:spPr>
          <a:xfrm>
            <a:off x="0" y="6027576"/>
            <a:ext cx="12191999" cy="84843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6A428C7-90D3-75B2-6C43-42B6E438D126}"/>
              </a:ext>
            </a:extLst>
          </p:cNvPr>
          <p:cNvSpPr txBox="1"/>
          <p:nvPr/>
        </p:nvSpPr>
        <p:spPr>
          <a:xfrm>
            <a:off x="289419" y="6128628"/>
            <a:ext cx="509211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UGENS AKTUELLE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584CA131-56AA-9C7F-C5B2-1805D1772DC8}"/>
              </a:ext>
            </a:extLst>
          </p:cNvPr>
          <p:cNvSpPr/>
          <p:nvPr/>
        </p:nvSpPr>
        <p:spPr>
          <a:xfrm>
            <a:off x="0" y="5771545"/>
            <a:ext cx="12192000" cy="3065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LÆNGDE: 1-2 slides							KILDE: World Press Photos –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Alpaqueros</a:t>
            </a:r>
            <a:endParaRPr lang="da-DK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D3690F22-9C1A-5B94-1FA1-F57F85187534}"/>
              </a:ext>
            </a:extLst>
          </p:cNvPr>
          <p:cNvSpPr txBox="1"/>
          <p:nvPr/>
        </p:nvSpPr>
        <p:spPr>
          <a:xfrm>
            <a:off x="289419" y="256286"/>
            <a:ext cx="631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ANALYSEN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A7408D26-98B7-96B8-3FAB-220822513664}"/>
              </a:ext>
            </a:extLst>
          </p:cNvPr>
          <p:cNvSpPr txBox="1"/>
          <p:nvPr/>
        </p:nvSpPr>
        <p:spPr>
          <a:xfrm>
            <a:off x="289419" y="1097092"/>
            <a:ext cx="3914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Du skal undre dig over…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B60D80F5-CF20-943D-483F-E21EE553B676}"/>
              </a:ext>
            </a:extLst>
          </p:cNvPr>
          <p:cNvSpPr/>
          <p:nvPr/>
        </p:nvSpPr>
        <p:spPr>
          <a:xfrm>
            <a:off x="435697" y="1753233"/>
            <a:ext cx="6167436" cy="3172443"/>
          </a:xfrm>
          <a:prstGeom prst="rect">
            <a:avLst/>
          </a:prstGeom>
          <a:solidFill>
            <a:schemeClr val="dk1">
              <a:alpha val="3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E8E858B0-5D31-84D8-5817-073C55B7BCB3}"/>
              </a:ext>
            </a:extLst>
          </p:cNvPr>
          <p:cNvSpPr txBox="1"/>
          <p:nvPr/>
        </p:nvSpPr>
        <p:spPr>
          <a:xfrm>
            <a:off x="483321" y="1841571"/>
            <a:ext cx="6119812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Vigtighed &amp; Relevans</a:t>
            </a:r>
          </a:p>
          <a:p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  <a:cs typeface="Aharoni" panose="02010803020104030203" pitchFamily="2" charset="-79"/>
            </a:endParaRPr>
          </a:p>
          <a:p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Hvorfor er nyheden vigtig for Danmark? Hvad gør den særlig central for vores samfund?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Hvorfor er nyheden vigtig for verden? Hvad gør den særlig central for verdenssamfundet?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Hvorfor er det samfundsfaglig relevant nyhed? Hvorfor er den spændende at tale om i samfundsfag?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DCED7A39-EC33-F780-A135-C036FFC9F37A}"/>
              </a:ext>
            </a:extLst>
          </p:cNvPr>
          <p:cNvSpPr txBox="1"/>
          <p:nvPr/>
        </p:nvSpPr>
        <p:spPr>
          <a:xfrm>
            <a:off x="7099882" y="1090884"/>
            <a:ext cx="3914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Du kan kvalificere det ved at…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B75580BF-C19C-34B9-BD2E-EBBDCC594542}"/>
              </a:ext>
            </a:extLst>
          </p:cNvPr>
          <p:cNvSpPr/>
          <p:nvPr/>
        </p:nvSpPr>
        <p:spPr>
          <a:xfrm>
            <a:off x="7099882" y="1753233"/>
            <a:ext cx="4656422" cy="3172443"/>
          </a:xfrm>
          <a:prstGeom prst="rect">
            <a:avLst/>
          </a:prstGeom>
          <a:solidFill>
            <a:schemeClr val="dk1">
              <a:alpha val="3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7FAD2A73-ECCD-CB16-AA2B-F353F0DCD43A}"/>
              </a:ext>
            </a:extLst>
          </p:cNvPr>
          <p:cNvSpPr txBox="1"/>
          <p:nvPr/>
        </p:nvSpPr>
        <p:spPr>
          <a:xfrm>
            <a:off x="7215188" y="1779973"/>
            <a:ext cx="4493491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Begreber &amp; Områder</a:t>
            </a:r>
          </a:p>
          <a:p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  <a:cs typeface="Aharoni" panose="02010803020104030203" pitchFamily="2" charset="-79"/>
            </a:endParaRPr>
          </a:p>
          <a:p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Undersøg nyheden med de fem nyhedskriterier. Hvilke gør sig gældende? Hvorfor?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Undersøge nyheden ud fra et samfundsfagligt kompetenceområde. Er det særlig interessant økonomisk, politisk eller kulturelt/socialt set?</a:t>
            </a:r>
            <a:endParaRPr lang="da-DK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  <a:cs typeface="Aharoni" panose="02010803020104030203" pitchFamily="2" charset="-79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D016B860-2224-D492-8161-FE6E4E7F9D4F}"/>
              </a:ext>
            </a:extLst>
          </p:cNvPr>
          <p:cNvSpPr txBox="1"/>
          <p:nvPr/>
        </p:nvSpPr>
        <p:spPr>
          <a:xfrm>
            <a:off x="8418728" y="6099321"/>
            <a:ext cx="377327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3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/>
                <a:cs typeface="Aharoni"/>
              </a:rPr>
              <a:t>SAMFUNDSFAG</a:t>
            </a:r>
          </a:p>
        </p:txBody>
      </p:sp>
    </p:spTree>
    <p:extLst>
      <p:ext uri="{BB962C8B-B14F-4D97-AF65-F5344CB8AC3E}">
        <p14:creationId xmlns:p14="http://schemas.microsoft.com/office/powerpoint/2010/main" val="2929379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&lt;p&gt;Workers at Playa Cavero, Peru, deal with the environmental disaster caused by an oil spill at Spanish transnational oil company Repsol&amp;rsquo;s La Pampilla refinery nearby.&lt;/p&gt;&#10;">
            <a:extLst>
              <a:ext uri="{FF2B5EF4-FFF2-40B4-BE49-F238E27FC236}">
                <a16:creationId xmlns:a16="http://schemas.microsoft.com/office/drawing/2014/main" id="{219F1315-3DB6-9C82-9DA4-6AF2D14936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0" y="-1"/>
            <a:ext cx="1219199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4B8CA79F-EAB3-0DB7-B83A-56301B5D96BA}"/>
              </a:ext>
            </a:extLst>
          </p:cNvPr>
          <p:cNvSpPr/>
          <p:nvPr/>
        </p:nvSpPr>
        <p:spPr>
          <a:xfrm>
            <a:off x="0" y="6027576"/>
            <a:ext cx="12191999" cy="84843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6A428C7-90D3-75B2-6C43-42B6E438D126}"/>
              </a:ext>
            </a:extLst>
          </p:cNvPr>
          <p:cNvSpPr txBox="1"/>
          <p:nvPr/>
        </p:nvSpPr>
        <p:spPr>
          <a:xfrm>
            <a:off x="289419" y="6128628"/>
            <a:ext cx="509211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UGENS AKTUELLE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584CA131-56AA-9C7F-C5B2-1805D1772DC8}"/>
              </a:ext>
            </a:extLst>
          </p:cNvPr>
          <p:cNvSpPr/>
          <p:nvPr/>
        </p:nvSpPr>
        <p:spPr>
          <a:xfrm>
            <a:off x="0" y="5771545"/>
            <a:ext cx="12192000" cy="3065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KILDE: World Press Photos – Oil spill in Lima</a:t>
            </a:r>
            <a:endParaRPr lang="da-DK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D3690F22-9C1A-5B94-1FA1-F57F85187534}"/>
              </a:ext>
            </a:extLst>
          </p:cNvPr>
          <p:cNvSpPr txBox="1"/>
          <p:nvPr/>
        </p:nvSpPr>
        <p:spPr>
          <a:xfrm>
            <a:off x="289419" y="256286"/>
            <a:ext cx="631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INTERVIEWET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A7408D26-98B7-96B8-3FAB-220822513664}"/>
              </a:ext>
            </a:extLst>
          </p:cNvPr>
          <p:cNvSpPr txBox="1"/>
          <p:nvPr/>
        </p:nvSpPr>
        <p:spPr>
          <a:xfrm>
            <a:off x="289419" y="1097092"/>
            <a:ext cx="3914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Du skal være klar til at…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B60D80F5-CF20-943D-483F-E21EE553B676}"/>
              </a:ext>
            </a:extLst>
          </p:cNvPr>
          <p:cNvSpPr/>
          <p:nvPr/>
        </p:nvSpPr>
        <p:spPr>
          <a:xfrm>
            <a:off x="435696" y="1712617"/>
            <a:ext cx="7879627" cy="3213060"/>
          </a:xfrm>
          <a:prstGeom prst="rect">
            <a:avLst/>
          </a:prstGeom>
          <a:solidFill>
            <a:schemeClr val="dk1">
              <a:alpha val="3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a-DK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165DAC92-610E-85B6-A44C-D665571BA6EA}"/>
              </a:ext>
            </a:extLst>
          </p:cNvPr>
          <p:cNvSpPr txBox="1"/>
          <p:nvPr/>
        </p:nvSpPr>
        <p:spPr>
          <a:xfrm>
            <a:off x="483321" y="1712616"/>
            <a:ext cx="7832003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Interview</a:t>
            </a:r>
          </a:p>
          <a:p>
            <a:endParaRPr lang="da-DK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  <a:cs typeface="Aharoni" panose="02010803020104030203" pitchFamily="2" charset="-79"/>
            </a:endParaRPr>
          </a:p>
          <a:p>
            <a:r>
              <a:rPr lang="da-DK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Du skal kunne besvare de umiddelbare spørgsmål, som klassen måtte have efter, at du har fremlagt. Det betyder:</a:t>
            </a:r>
          </a:p>
          <a:p>
            <a:endParaRPr lang="da-DK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At du har forstået nyheden gennemgående og I dybden.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Du har undersøgt flere nyhedskilder til nyheden, så du har et nuanceret blik på nyheden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Aharoni" panose="02010803020104030203" pitchFamily="2" charset="-79"/>
              </a:rPr>
              <a:t>Du har evt. sat dig ind I vedrørende emner eller undersøgt ekspertudtalelser</a:t>
            </a:r>
            <a:endParaRPr lang="da-DK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  <a:cs typeface="Aharoni" panose="02010803020104030203" pitchFamily="2" charset="-79"/>
            </a:endParaRP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D6D84361-3DC2-823A-AE50-CA863DB27924}"/>
              </a:ext>
            </a:extLst>
          </p:cNvPr>
          <p:cNvSpPr txBox="1"/>
          <p:nvPr/>
        </p:nvSpPr>
        <p:spPr>
          <a:xfrm>
            <a:off x="8418728" y="6099321"/>
            <a:ext cx="377327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3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/>
                <a:cs typeface="Aharoni"/>
              </a:rPr>
              <a:t>SAMFUNDSFAG</a:t>
            </a:r>
          </a:p>
        </p:txBody>
      </p:sp>
    </p:spTree>
    <p:extLst>
      <p:ext uri="{BB962C8B-B14F-4D97-AF65-F5344CB8AC3E}">
        <p14:creationId xmlns:p14="http://schemas.microsoft.com/office/powerpoint/2010/main" val="3545689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e4957c2-4fc9-48b4-a41f-6710b753bc49" xsi:nil="true"/>
    <lcf76f155ced4ddcb4097134ff3c332f xmlns="230ed3da-81ae-4a58-bdb2-fe69ba44bb2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394350B77C42A4284C1909EA5101329" ma:contentTypeVersion="16" ma:contentTypeDescription="Opret et nyt dokument." ma:contentTypeScope="" ma:versionID="ea01e90263b687a78e0ea3d5b3d0b4d6">
  <xsd:schema xmlns:xsd="http://www.w3.org/2001/XMLSchema" xmlns:xs="http://www.w3.org/2001/XMLSchema" xmlns:p="http://schemas.microsoft.com/office/2006/metadata/properties" xmlns:ns2="230ed3da-81ae-4a58-bdb2-fe69ba44bb23" xmlns:ns3="1e4957c2-4fc9-48b4-a41f-6710b753bc49" targetNamespace="http://schemas.microsoft.com/office/2006/metadata/properties" ma:root="true" ma:fieldsID="369cad2c2640d78a56fadca5635500d3" ns2:_="" ns3:_="">
    <xsd:import namespace="230ed3da-81ae-4a58-bdb2-fe69ba44bb23"/>
    <xsd:import namespace="1e4957c2-4fc9-48b4-a41f-6710b753bc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d3da-81ae-4a58-bdb2-fe69ba44bb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Billedmærker" ma:readOnly="false" ma:fieldId="{5cf76f15-5ced-4ddc-b409-7134ff3c332f}" ma:taxonomyMulti="true" ma:sspId="59e88f46-2cc6-472d-b5c7-e360ce3367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4957c2-4fc9-48b4-a41f-6710b753bc4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712c9f8-9ffd-4b93-9fd8-8406f4d5865a}" ma:internalName="TaxCatchAll" ma:showField="CatchAllData" ma:web="1e4957c2-4fc9-48b4-a41f-6710b753bc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D5FDEF6-3EC2-4AB1-BC1F-D8AF632564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6B48507-705F-410A-9310-95E1898EE02D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230ed3da-81ae-4a58-bdb2-fe69ba44bb23"/>
    <ds:schemaRef ds:uri="http://purl.org/dc/terms/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infopath/2007/PartnerControls"/>
    <ds:schemaRef ds:uri="1e4957c2-4fc9-48b4-a41f-6710b753bc49"/>
  </ds:schemaRefs>
</ds:datastoreItem>
</file>

<file path=customXml/itemProps3.xml><?xml version="1.0" encoding="utf-8"?>
<ds:datastoreItem xmlns:ds="http://schemas.openxmlformats.org/officeDocument/2006/customXml" ds:itemID="{0B88F3D5-3AD3-4FBF-AA8B-F030A8DC69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0ed3da-81ae-4a58-bdb2-fe69ba44bb23"/>
    <ds:schemaRef ds:uri="1e4957c2-4fc9-48b4-a41f-6710b753bc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930</Words>
  <Application>Microsoft Office PowerPoint</Application>
  <PresentationFormat>Widescreen</PresentationFormat>
  <Paragraphs>125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2" baseType="lpstr"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Thomas Raun Bøg</dc:creator>
  <cp:lastModifiedBy>Thomas Raun Bøg</cp:lastModifiedBy>
  <cp:revision>92</cp:revision>
  <dcterms:created xsi:type="dcterms:W3CDTF">2023-08-14T13:40:32Z</dcterms:created>
  <dcterms:modified xsi:type="dcterms:W3CDTF">2024-12-14T19:52:34Z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0x0101005394350B77C42A4284C1909EA5101329</vt:lpwstr>
  </property>
  <property fmtid="{D5CDD505-2E9C-101B-9397-08002B2CF9AE}" pid="3" name="MediaServiceImageTags">
    <vt:lpwstr/>
  </property>
</Properties>
</file>